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583" r:id="rId3"/>
    <p:sldId id="580" r:id="rId4"/>
    <p:sldId id="371" r:id="rId5"/>
    <p:sldId id="376" r:id="rId6"/>
    <p:sldId id="582" r:id="rId7"/>
    <p:sldId id="584" r:id="rId8"/>
    <p:sldId id="440"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590" r:id="rId26"/>
    <p:sldId id="586" r:id="rId27"/>
    <p:sldId id="587" r:id="rId28"/>
    <p:sldId id="588" r:id="rId29"/>
    <p:sldId id="430" r:id="rId30"/>
    <p:sldId id="372" r:id="rId31"/>
    <p:sldId id="363" r:id="rId32"/>
    <p:sldId id="336" r:id="rId33"/>
    <p:sldId id="324" r:id="rId34"/>
    <p:sldId id="331" r:id="rId35"/>
    <p:sldId id="591" r:id="rId36"/>
    <p:sldId id="412" r:id="rId37"/>
    <p:sldId id="428" r:id="rId38"/>
    <p:sldId id="429" r:id="rId39"/>
    <p:sldId id="434" r:id="rId40"/>
    <p:sldId id="269" r:id="rId41"/>
    <p:sldId id="270" r:id="rId42"/>
    <p:sldId id="291" r:id="rId43"/>
    <p:sldId id="417" r:id="rId44"/>
    <p:sldId id="413" r:id="rId45"/>
    <p:sldId id="328" r:id="rId46"/>
    <p:sldId id="406" r:id="rId47"/>
    <p:sldId id="592" r:id="rId48"/>
    <p:sldId id="304" r:id="rId49"/>
    <p:sldId id="407" r:id="rId50"/>
    <p:sldId id="321" r:id="rId51"/>
    <p:sldId id="581" r:id="rId5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89660"/>
  </p:normalViewPr>
  <p:slideViewPr>
    <p:cSldViewPr snapToGrid="0" snapToObjects="1">
      <p:cViewPr varScale="1">
        <p:scale>
          <a:sx n="114" d="100"/>
          <a:sy n="114" d="100"/>
        </p:scale>
        <p:origin x="1656" y="17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25510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3502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456842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 id="2147483679" r:id="rId19"/>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Creating a Subset</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a:extLst>
              <a:ext uri="{FF2B5EF4-FFF2-40B4-BE49-F238E27FC236}">
                <a16:creationId xmlns:a16="http://schemas.microsoft.com/office/drawing/2014/main" id="{21CF4BFC-05ED-B74B-0234-343128C92BF8}"/>
              </a:ext>
            </a:extLst>
          </p:cNvPr>
          <p:cNvSpPr txBox="1"/>
          <p:nvPr/>
        </p:nvSpPr>
        <p:spPr>
          <a:xfrm>
            <a:off x="512956" y="5486400"/>
            <a:ext cx="10392937" cy="1077218"/>
          </a:xfrm>
          <a:prstGeom prst="rect">
            <a:avLst/>
          </a:prstGeom>
          <a:noFill/>
        </p:spPr>
        <p:txBody>
          <a:bodyPr wrap="square" rtlCol="0">
            <a:spAutoFit/>
          </a:bodyPr>
          <a:lstStyle/>
          <a:p>
            <a:r>
              <a:rPr lang="en-US" sz="3200" dirty="0" err="1"/>
              <a:t>dplyr</a:t>
            </a:r>
            <a:r>
              <a:rPr lang="en-US" sz="3200" dirty="0"/>
              <a:t> is one of many packages that are loaded when you execute </a:t>
            </a:r>
            <a:r>
              <a:rPr lang="en-US" sz="3200" i="1" dirty="0"/>
              <a:t>library(</a:t>
            </a:r>
            <a:r>
              <a:rPr lang="en-US" sz="3200" i="1" dirty="0" err="1"/>
              <a:t>tidyverse</a:t>
            </a:r>
            <a:r>
              <a:rPr lang="en-US" sz="3200" i="1"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“04 – Transform”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32049" y="2201670"/>
            <a:ext cx="666843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4006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408662" y="2201670"/>
            <a:ext cx="720138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2627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35245" y="2339968"/>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“maxwell"</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nvGraphicFramePr>
        <p:xfrm>
          <a:off x="2687324" y="1843423"/>
          <a:ext cx="7268900" cy="455214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152027" y="2495123"/>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1349297" y="731166"/>
            <a:ext cx="988437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Multiple criteria can be included as arguments to the function</a:t>
            </a:r>
            <a:endParaRPr dirty="0"/>
          </a:p>
        </p:txBody>
      </p:sp>
      <p:sp>
        <p:nvSpPr>
          <p:cNvPr id="14" name="Rectangle 13"/>
          <p:cNvSpPr/>
          <p:nvPr/>
        </p:nvSpPr>
        <p:spPr>
          <a:xfrm>
            <a:off x="1152027" y="2607250"/>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age &gt;= 50, gender == “Female”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08062284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23439580"/>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gender</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Male</a:t>
                      </a: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45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Female</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52712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1 == 1</a:t>
            </a:r>
          </a:p>
        </p:txBody>
      </p:sp>
    </p:spTree>
    <p:extLst>
      <p:ext uri="{BB962C8B-B14F-4D97-AF65-F5344CB8AC3E}">
        <p14:creationId xmlns:p14="http://schemas.microsoft.com/office/powerpoint/2010/main" val="300704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3 != 1</a:t>
            </a:r>
          </a:p>
        </p:txBody>
      </p:sp>
    </p:spTree>
    <p:extLst>
      <p:ext uri="{BB962C8B-B14F-4D97-AF65-F5344CB8AC3E}">
        <p14:creationId xmlns:p14="http://schemas.microsoft.com/office/powerpoint/2010/main" val="27683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Subset Using filter”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255690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865266" y="2755903"/>
            <a:ext cx="10953701" cy="67309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126380" y="2830615"/>
            <a:ext cx="11708267" cy="523220"/>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9BBB59"/>
                </a:solidFill>
                <a:latin typeface="Consolas" panose="020B0609020204030204" pitchFamily="49" charset="0"/>
                <a:ea typeface="Courier New"/>
                <a:cs typeface="Consolas" panose="020B0609020204030204" pitchFamily="49" charset="0"/>
                <a:sym typeface="Courier New"/>
              </a:rPr>
              <a:t> %in% c(“maxwell",“</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harrington</a:t>
            </a:r>
            <a:r>
              <a:rPr lang="en-US" sz="2800" dirty="0">
                <a:solidFill>
                  <a:srgbClr val="9BBB59"/>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680743" y="2535710"/>
            <a:ext cx="10349784" cy="100195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680743" y="2612448"/>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6186324" y="3351543"/>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9" name="Google Shape;137;p17"/>
          <p:cNvSpPr/>
          <p:nvPr/>
        </p:nvSpPr>
        <p:spPr>
          <a:xfrm>
            <a:off x="3275465"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317224" y="439410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8329612" y="3384167"/>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8324577" y="4009347"/>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new column</a:t>
            </a:r>
            <a:endParaRPr sz="2800" dirty="0">
              <a:latin typeface="Trebuchet MS"/>
              <a:ea typeface="Trebuchet MS"/>
              <a:cs typeface="Trebuchet MS"/>
              <a:sym typeface="Trebuchet MS"/>
            </a:endParaRPr>
          </a:p>
        </p:txBody>
      </p:sp>
      <p:sp>
        <p:nvSpPr>
          <p:cNvPr id="23" name="Google Shape;173;p20"/>
          <p:cNvSpPr txBox="1"/>
          <p:nvPr/>
        </p:nvSpPr>
        <p:spPr>
          <a:xfrm>
            <a:off x="5855635"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gets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490654" y="2592337"/>
            <a:ext cx="11438291"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263055" y="2637837"/>
            <a:ext cx="12027540"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in_lab_tat</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verify_dt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receive_dt</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530530998"/>
              </p:ext>
            </p:extLst>
          </p:nvPr>
        </p:nvGraphicFramePr>
        <p:xfrm>
          <a:off x="138452" y="3724618"/>
          <a:ext cx="4927600" cy="3031948"/>
        </p:xfrm>
        <a:graphic>
          <a:graphicData uri="http://schemas.openxmlformats.org/drawingml/2006/table">
            <a:tbl>
              <a:tblPr/>
              <a:tblGrid>
                <a:gridCol w="1120112">
                  <a:extLst>
                    <a:ext uri="{9D8B030D-6E8A-4147-A177-3AD203B41FA5}">
                      <a16:colId xmlns:a16="http://schemas.microsoft.com/office/drawing/2014/main" val="2953353645"/>
                    </a:ext>
                  </a:extLst>
                </a:gridCol>
                <a:gridCol w="1913020">
                  <a:extLst>
                    <a:ext uri="{9D8B030D-6E8A-4147-A177-3AD203B41FA5}">
                      <a16:colId xmlns:a16="http://schemas.microsoft.com/office/drawing/2014/main" val="2850260362"/>
                    </a:ext>
                  </a:extLst>
                </a:gridCol>
                <a:gridCol w="1894468">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5973849"/>
              </p:ext>
            </p:extLst>
          </p:nvPr>
        </p:nvGraphicFramePr>
        <p:xfrm>
          <a:off x="5635979" y="3724618"/>
          <a:ext cx="6380760" cy="3031948"/>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total_tat</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5.491458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4.699398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3.067627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5.099097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New Column”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125117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1226819" y="2908013"/>
            <a:ext cx="10104120"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2CFCDA04-55C2-2F75-DAD7-E783873CB8BA}"/>
              </a:ext>
            </a:extLst>
          </p:cNvPr>
          <p:cNvPicPr>
            <a:picLocks noChangeAspect="1"/>
          </p:cNvPicPr>
          <p:nvPr/>
        </p:nvPicPr>
        <p:blipFill>
          <a:blip r:embed="rId4"/>
          <a:stretch>
            <a:fillRect/>
          </a:stretch>
        </p:blipFill>
        <p:spPr>
          <a:xfrm>
            <a:off x="87977" y="3830540"/>
            <a:ext cx="5196942" cy="26724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C764E0D-9804-8D42-9260-0F39219CE63E}"/>
              </a:ext>
            </a:extLst>
          </p:cNvPr>
          <p:cNvPicPr>
            <a:picLocks noChangeAspect="1"/>
          </p:cNvPicPr>
          <p:nvPr/>
        </p:nvPicPr>
        <p:blipFill>
          <a:blip r:embed="rId5"/>
          <a:stretch>
            <a:fillRect/>
          </a:stretch>
        </p:blipFill>
        <p:spPr>
          <a:xfrm>
            <a:off x="6648003" y="3863549"/>
            <a:ext cx="5186947" cy="2634932"/>
          </a:xfrm>
          <a:prstGeom prst="rect">
            <a:avLst/>
          </a:prstGeom>
        </p:spPr>
      </p:pic>
      <p:sp>
        <p:nvSpPr>
          <p:cNvPr id="12" name="Oval 11">
            <a:extLst>
              <a:ext uri="{FF2B5EF4-FFF2-40B4-BE49-F238E27FC236}">
                <a16:creationId xmlns:a16="http://schemas.microsoft.com/office/drawing/2014/main" id="{20A43B4B-2C57-6E11-6FCE-CC4A77816E6A}"/>
              </a:ext>
            </a:extLst>
          </p:cNvPr>
          <p:cNvSpPr/>
          <p:nvPr/>
        </p:nvSpPr>
        <p:spPr>
          <a:xfrm>
            <a:off x="1973765" y="4939990"/>
            <a:ext cx="1237785" cy="176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D432F1-5C98-DBCE-088E-C708F829BD00}"/>
              </a:ext>
            </a:extLst>
          </p:cNvPr>
          <p:cNvSpPr/>
          <p:nvPr/>
        </p:nvSpPr>
        <p:spPr>
          <a:xfrm>
            <a:off x="8595317" y="4939989"/>
            <a:ext cx="269903" cy="1766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mutate(chem,</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huffman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“HUFFMAN”,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0070C0"/>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663097" y="5116668"/>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6310DCF-ED26-D93C-AC55-5234FFA5C9AD}"/>
              </a:ext>
            </a:extLst>
          </p:cNvPr>
          <p:cNvGraphicFramePr>
            <a:graphicFrameLocks noGrp="1"/>
          </p:cNvGraphicFramePr>
          <p:nvPr>
            <p:extLst>
              <p:ext uri="{D42A27DB-BD31-4B8C-83A1-F6EECF244321}">
                <p14:modId xmlns:p14="http://schemas.microsoft.com/office/powerpoint/2010/main" val="791860517"/>
              </p:ext>
            </p:extLst>
          </p:nvPr>
        </p:nvGraphicFramePr>
        <p:xfrm>
          <a:off x="777239"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graphicFrame>
        <p:nvGraphicFramePr>
          <p:cNvPr id="4" name="Table 3">
            <a:extLst>
              <a:ext uri="{FF2B5EF4-FFF2-40B4-BE49-F238E27FC236}">
                <a16:creationId xmlns:a16="http://schemas.microsoft.com/office/drawing/2014/main" id="{B4C6537E-3AF5-03AE-71C5-F614245EA85C}"/>
              </a:ext>
            </a:extLst>
          </p:cNvPr>
          <p:cNvGraphicFramePr>
            <a:graphicFrameLocks noGrp="1"/>
          </p:cNvGraphicFramePr>
          <p:nvPr>
            <p:extLst>
              <p:ext uri="{D42A27DB-BD31-4B8C-83A1-F6EECF244321}">
                <p14:modId xmlns:p14="http://schemas.microsoft.com/office/powerpoint/2010/main" val="4141329361"/>
              </p:ext>
            </p:extLst>
          </p:nvPr>
        </p:nvGraphicFramePr>
        <p:xfrm>
          <a:off x="6588761"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94087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614898" y="2554360"/>
            <a:ext cx="669087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443817" y="2633776"/>
            <a:ext cx="695116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6367624" y="3212064"/>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6447839" y="3813730"/>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4503944" y="3916212"/>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630630" y="3142284"/>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760170" y="4062003"/>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684301" y="3075027"/>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865414" y="4095102"/>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2732049" y="2338959"/>
            <a:ext cx="71367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923226" y="2451086"/>
            <a:ext cx="6745953"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427850494"/>
              </p:ext>
            </p:extLst>
          </p:nvPr>
        </p:nvGraphicFramePr>
        <p:xfrm>
          <a:off x="1127833" y="4160717"/>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849012"/>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1962615" y="2338959"/>
            <a:ext cx="7616284"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9729" y="2435839"/>
            <a:ext cx="7296854"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40017180"/>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8034520"/>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211873" y="2451983"/>
            <a:ext cx="11717072" cy="92878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155073" y="2607927"/>
            <a:ext cx="11622775"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	select(chem,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gender,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5" name="Google Shape;197;p22">
            <a:extLst>
              <a:ext uri="{FF2B5EF4-FFF2-40B4-BE49-F238E27FC236}">
                <a16:creationId xmlns:a16="http://schemas.microsoft.com/office/drawing/2014/main" id="{1FD1E395-A338-BBED-68B5-3DE332244D12}"/>
              </a:ext>
            </a:extLst>
          </p:cNvPr>
          <p:cNvSpPr/>
          <p:nvPr/>
        </p:nvSpPr>
        <p:spPr>
          <a:xfrm>
            <a:off x="6276408" y="5077213"/>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6" name="Google Shape;196;p22">
            <a:extLst>
              <a:ext uri="{FF2B5EF4-FFF2-40B4-BE49-F238E27FC236}">
                <a16:creationId xmlns:a16="http://schemas.microsoft.com/office/drawing/2014/main" id="{84FB7192-4A5E-DB51-72C8-9D26001F2D81}"/>
              </a:ext>
            </a:extLst>
          </p:cNvPr>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graphicFrame>
        <p:nvGraphicFramePr>
          <p:cNvPr id="9" name="Table 8">
            <a:extLst>
              <a:ext uri="{FF2B5EF4-FFF2-40B4-BE49-F238E27FC236}">
                <a16:creationId xmlns:a16="http://schemas.microsoft.com/office/drawing/2014/main" id="{150A53FA-3889-70DC-6BA0-37C6084FAA13}"/>
              </a:ext>
            </a:extLst>
          </p:cNvPr>
          <p:cNvGraphicFramePr>
            <a:graphicFrameLocks noGrp="1"/>
          </p:cNvGraphicFramePr>
          <p:nvPr>
            <p:extLst>
              <p:ext uri="{D42A27DB-BD31-4B8C-83A1-F6EECF244321}">
                <p14:modId xmlns:p14="http://schemas.microsoft.com/office/powerpoint/2010/main" val="1923915062"/>
              </p:ext>
            </p:extLst>
          </p:nvPr>
        </p:nvGraphicFramePr>
        <p:xfrm>
          <a:off x="1012156" y="4167322"/>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dirty="0">
                          <a:solidFill>
                            <a:srgbClr val="000000"/>
                          </a:solidFill>
                          <a:effectLst/>
                        </a:rPr>
                        <a:t>5006017</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dirty="0">
                          <a:solidFill>
                            <a:srgbClr val="000000"/>
                          </a:solidFill>
                          <a:effectLst/>
                        </a:rPr>
                        <a:t>5001412</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dirty="0">
                          <a:solidFill>
                            <a:srgbClr val="000000"/>
                          </a:solidFill>
                          <a:effectLst/>
                        </a:rPr>
                        <a:t>5000533</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
        <p:nvSpPr>
          <p:cNvPr id="11" name="Google Shape;196;p22">
            <a:extLst>
              <a:ext uri="{FF2B5EF4-FFF2-40B4-BE49-F238E27FC236}">
                <a16:creationId xmlns:a16="http://schemas.microsoft.com/office/drawing/2014/main" id="{4DEFA601-36CB-FBA4-31C0-C11C9A3DA446}"/>
              </a:ext>
            </a:extLst>
          </p:cNvPr>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graphicFrame>
        <p:nvGraphicFramePr>
          <p:cNvPr id="12" name="Table 11">
            <a:extLst>
              <a:ext uri="{FF2B5EF4-FFF2-40B4-BE49-F238E27FC236}">
                <a16:creationId xmlns:a16="http://schemas.microsoft.com/office/drawing/2014/main" id="{F5613783-6A1B-50F2-01C3-720D1638FB50}"/>
              </a:ext>
            </a:extLst>
          </p:cNvPr>
          <p:cNvGraphicFramePr>
            <a:graphicFrameLocks noGrp="1"/>
          </p:cNvGraphicFramePr>
          <p:nvPr>
            <p:extLst>
              <p:ext uri="{D42A27DB-BD31-4B8C-83A1-F6EECF244321}">
                <p14:modId xmlns:p14="http://schemas.microsoft.com/office/powerpoint/2010/main" val="1123288632"/>
              </p:ext>
            </p:extLst>
          </p:nvPr>
        </p:nvGraphicFramePr>
        <p:xfrm>
          <a:off x="6951848" y="4152947"/>
          <a:ext cx="37592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tblGrid>
              <a:tr h="734025">
                <a:tc>
                  <a:txBody>
                    <a:bodyPr/>
                    <a:lstStyle/>
                    <a:p>
                      <a:pPr algn="ctr" rtl="0" fontAlgn="ctr"/>
                      <a:r>
                        <a:rPr lang="en-US" sz="1800" b="1" u="none" strike="noStrike" dirty="0">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2926339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642839" y="2201670"/>
            <a:ext cx="6043962"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13762"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599335022"/>
              </p:ext>
            </p:extLst>
          </p:nvPr>
        </p:nvGraphicFramePr>
        <p:xfrm>
          <a:off x="1627457"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03527867"/>
              </p:ext>
            </p:extLst>
          </p:nvPr>
        </p:nvGraphicFramePr>
        <p:xfrm>
          <a:off x="6473626" y="3289104"/>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65502" y="2201670"/>
            <a:ext cx="644682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148055"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466428" y="4728066"/>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42350070"/>
              </p:ext>
            </p:extLst>
          </p:nvPr>
        </p:nvGraphicFramePr>
        <p:xfrm>
          <a:off x="1561348"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9457885"/>
              </p:ext>
            </p:extLst>
          </p:nvPr>
        </p:nvGraphicFramePr>
        <p:xfrm>
          <a:off x="6669823" y="3278438"/>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2400" b="0" i="0" u="none" strike="noStrike" dirty="0" err="1">
                          <a:solidFill>
                            <a:srgbClr val="000000"/>
                          </a:solidFill>
                          <a:effectLst/>
                          <a:latin typeface="Arial" panose="020B0604020202020204" pitchFamily="34" charset="0"/>
                        </a:rPr>
                        <a:t>huffman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rtl="0" fontAlgn="ctr"/>
                      <a:r>
                        <a:rPr lang="en-US" sz="24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2400" b="0" i="0" u="none" strike="noStrike" dirty="0" err="1">
                          <a:solidFill>
                            <a:srgbClr val="000000"/>
                          </a:solidFill>
                          <a:effectLst/>
                          <a:latin typeface="Arial" panose="020B0604020202020204" pitchFamily="34" charset="0"/>
                        </a:rPr>
                        <a:t>harrell</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2400" b="0" i="0" u="none" strike="noStrike" dirty="0" err="1">
                          <a:solidFill>
                            <a:srgbClr val="000000"/>
                          </a:solidFill>
                          <a:effectLst/>
                          <a:latin typeface="Arial" panose="020B0604020202020204" pitchFamily="34" charset="0"/>
                        </a:rPr>
                        <a:t>baldwin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127585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p:txBody>
          <a:bodyPr/>
          <a:lstStyle/>
          <a:p>
            <a:pPr marL="914400" indent="-914400">
              <a:buFont typeface="+mj-lt"/>
              <a:buAutoNum type="arabicPeriod"/>
            </a:pPr>
            <a:r>
              <a:rPr lang="en-US" dirty="0"/>
              <a:t>Open “04 – </a:t>
            </a:r>
            <a:r>
              <a:rPr lang="en-US" dirty="0" err="1"/>
              <a:t>Transform.qmd</a:t>
            </a:r>
            <a:r>
              <a:rPr lang="en-US" dirty="0"/>
              <a:t>”</a:t>
            </a:r>
          </a:p>
          <a:p>
            <a:pPr marL="914400" indent="-914400">
              <a:buFont typeface="+mj-lt"/>
              <a:buAutoNum type="arabicPeriod"/>
            </a:pPr>
            <a:r>
              <a:rPr lang="en-US" dirty="0"/>
              <a:t>Read and complete the “Using a Setup Code Chunk” section</a:t>
            </a:r>
          </a:p>
          <a:p>
            <a:pPr marL="914400" indent="-914400">
              <a:buFont typeface="+mj-lt"/>
              <a:buAutoNum type="arabicPeriod"/>
            </a:pPr>
            <a:r>
              <a:rPr lang="en-US" dirty="0"/>
              <a:t>Put your sticky up when done</a:t>
            </a:r>
          </a:p>
        </p:txBody>
      </p:sp>
    </p:spTree>
    <p:extLst>
      <p:ext uri="{BB962C8B-B14F-4D97-AF65-F5344CB8AC3E}">
        <p14:creationId xmlns:p14="http://schemas.microsoft.com/office/powerpoint/2010/main" val="2113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C827-0099-A313-DCDD-A5B73608528C}"/>
              </a:ext>
            </a:extLst>
          </p:cNvPr>
          <p:cNvSpPr>
            <a:spLocks noGrp="1"/>
          </p:cNvSpPr>
          <p:nvPr>
            <p:ph type="title"/>
          </p:nvPr>
        </p:nvSpPr>
        <p:spPr/>
        <p:txBody>
          <a:bodyPr/>
          <a:lstStyle/>
          <a:p>
            <a:r>
              <a:rPr lang="en-US" dirty="0"/>
              <a:t>Notebooks are reproducible, with caveats</a:t>
            </a:r>
          </a:p>
        </p:txBody>
      </p:sp>
      <p:sp>
        <p:nvSpPr>
          <p:cNvPr id="3" name="Content Placeholder 2">
            <a:extLst>
              <a:ext uri="{FF2B5EF4-FFF2-40B4-BE49-F238E27FC236}">
                <a16:creationId xmlns:a16="http://schemas.microsoft.com/office/drawing/2014/main" id="{37851C6B-204B-D2A6-050D-D213A2EB8DAB}"/>
              </a:ext>
            </a:extLst>
          </p:cNvPr>
          <p:cNvSpPr>
            <a:spLocks noGrp="1"/>
          </p:cNvSpPr>
          <p:nvPr>
            <p:ph idx="1"/>
          </p:nvPr>
        </p:nvSpPr>
        <p:spPr/>
        <p:txBody>
          <a:bodyPr>
            <a:normAutofit/>
          </a:bodyPr>
          <a:lstStyle/>
          <a:p>
            <a:pPr>
              <a:buFont typeface="Arial" panose="020B0604020202020204" pitchFamily="34" charset="0"/>
              <a:buChar char="•"/>
            </a:pPr>
            <a:r>
              <a:rPr lang="en-US" sz="3200" dirty="0"/>
              <a:t> Notebook formats like Quarto and </a:t>
            </a:r>
            <a:r>
              <a:rPr lang="en-US" sz="3200" dirty="0" err="1"/>
              <a:t>Jupyter</a:t>
            </a:r>
            <a:r>
              <a:rPr lang="en-US" sz="3200" dirty="0"/>
              <a:t> notebooks (Python) are great for organizing multi-step data analyses</a:t>
            </a:r>
          </a:p>
          <a:p>
            <a:pPr>
              <a:buFont typeface="Arial" panose="020B0604020202020204" pitchFamily="34" charset="0"/>
              <a:buChar char="•"/>
            </a:pPr>
            <a:r>
              <a:rPr lang="en-US" sz="3200" dirty="0"/>
              <a:t> Important to consider that running code chunks sequentially may not produce the same output as jumping around a notebook</a:t>
            </a:r>
          </a:p>
          <a:p>
            <a:pPr>
              <a:buFont typeface="Arial" panose="020B0604020202020204" pitchFamily="34" charset="0"/>
              <a:buChar char="•"/>
            </a:pPr>
            <a:r>
              <a:rPr lang="en-US" sz="3200" dirty="0"/>
              <a:t> Best practice: run your notebook sequentially at the beginning and end of each “session” analyzing data</a:t>
            </a:r>
          </a:p>
          <a:p>
            <a:pPr lvl="1">
              <a:buFont typeface="Arial" panose="020B0604020202020204" pitchFamily="34" charset="0"/>
              <a:buChar char="•"/>
            </a:pPr>
            <a:r>
              <a:rPr lang="en-US" sz="2800" dirty="0"/>
              <a:t> Confirm the output is as expected</a:t>
            </a:r>
          </a:p>
        </p:txBody>
      </p:sp>
    </p:spTree>
    <p:extLst>
      <p:ext uri="{BB962C8B-B14F-4D97-AF65-F5344CB8AC3E}">
        <p14:creationId xmlns:p14="http://schemas.microsoft.com/office/powerpoint/2010/main" val="328512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Data Transformation with </a:t>
            </a:r>
            <a:r>
              <a:rPr lang="en-US" dirty="0" err="1"/>
              <a:t>dplyr</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owerpoint Template" id="{285BD963-D8BF-9A46-B688-0F48C2B1528B}" vid="{064AA05A-479C-7849-812E-51AEFE1618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30359</TotalTime>
  <Words>4264</Words>
  <Application>Microsoft Macintosh PowerPoint</Application>
  <PresentationFormat>Widescreen</PresentationFormat>
  <Paragraphs>683</Paragraphs>
  <Slides>51</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Calibri</vt:lpstr>
      <vt:lpstr>Cambria</vt:lpstr>
      <vt:lpstr>Consolas</vt:lpstr>
      <vt:lpstr>Gill Sans</vt:lpstr>
      <vt:lpstr>Times New Roman</vt:lpstr>
      <vt:lpstr>Trebuchet MS</vt:lpstr>
      <vt:lpstr>Tw Cen MT</vt:lpstr>
      <vt:lpstr>Tw Cen MT Condensed</vt:lpstr>
      <vt:lpstr>Verdana</vt:lpstr>
      <vt:lpstr>Wingdings</vt:lpstr>
      <vt:lpstr>Wingdings 3</vt:lpstr>
      <vt:lpstr>Integral</vt:lpstr>
      <vt:lpstr>Creating a Subset</vt:lpstr>
      <vt:lpstr>Lesson Prep</vt:lpstr>
      <vt:lpstr>PowerPoint Presentation</vt:lpstr>
      <vt:lpstr>Typical Data Science Pipeline</vt:lpstr>
      <vt:lpstr>What is a “Tidy” Data Frame</vt:lpstr>
      <vt:lpstr>Your Turn #1</vt:lpstr>
      <vt:lpstr>Notebooks are reproducible, with caveats</vt:lpstr>
      <vt:lpstr>Data Transformation with dplyr </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Multiple criteria can be included as arguments to the function</vt:lpstr>
      <vt:lpstr>Quiz</vt:lpstr>
      <vt:lpstr>Quiz</vt:lpstr>
      <vt:lpstr>Your Turn #2</vt:lpstr>
      <vt:lpstr>filter()</vt:lpstr>
      <vt:lpstr>filter() variants</vt:lpstr>
      <vt:lpstr>Creating a New Column</vt:lpstr>
      <vt:lpstr>mutate()</vt:lpstr>
      <vt:lpstr>mutate()</vt:lpstr>
      <vt:lpstr>mutate()</vt:lpstr>
      <vt:lpstr>Your Turn #2</vt:lpstr>
      <vt:lpstr>PowerPoint Presentation</vt:lpstr>
      <vt:lpstr>mutate()</vt:lpstr>
      <vt:lpstr>mutate()</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Transforming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677</cp:revision>
  <cp:lastPrinted>2019-02-19T22:36:37Z</cp:lastPrinted>
  <dcterms:created xsi:type="dcterms:W3CDTF">2018-02-01T22:00:01Z</dcterms:created>
  <dcterms:modified xsi:type="dcterms:W3CDTF">2024-07-01T16:22:11Z</dcterms:modified>
</cp:coreProperties>
</file>